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11" r:id="rId3"/>
    <p:sldId id="418" r:id="rId4"/>
    <p:sldId id="437" r:id="rId5"/>
    <p:sldId id="439" r:id="rId6"/>
    <p:sldId id="438" r:id="rId7"/>
    <p:sldId id="440" r:id="rId8"/>
    <p:sldId id="441" r:id="rId9"/>
    <p:sldId id="420" r:id="rId10"/>
    <p:sldId id="398" r:id="rId11"/>
    <p:sldId id="442" r:id="rId12"/>
    <p:sldId id="443" r:id="rId13"/>
    <p:sldId id="444" r:id="rId14"/>
    <p:sldId id="445" r:id="rId15"/>
    <p:sldId id="446" r:id="rId16"/>
    <p:sldId id="447" r:id="rId17"/>
    <p:sldId id="448" r:id="rId18"/>
    <p:sldId id="449" r:id="rId1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14.11.2020.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www.e-sfera.hr/dodatni-digitalni-sadrzaji/e50174e8-8590-46c5-82ac-ef72da6b640d/assets/audio/19_reading_is_fun_2-who_are_they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hyperlink" Target="https://www.e-sfera.hr/dodatni-digitalni-sadrzaji/e50174e8-8590-46c5-82ac-ef72da6b640d/assets/audio/20_reading_is_fun_2-in_a_clothes_shop_-_prepravljeno.mp3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hyperlink" Target="https://www.e-sfera.hr/dodatni-digitalni-sadrzaji/e50174e8-8590-46c5-82ac-ef72da6b640d/assets/audio/18_the_emperor_new_clothes_-_prepravljeno.mp3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ordwall.net/resource/278876/engleski-jezik/emperors-new-clothes-translate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5004440" y="172403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2;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>
                <a:solidFill>
                  <a:srgbClr val="FF0000"/>
                </a:solidFill>
              </a:rPr>
              <a:t>My </a:t>
            </a:r>
            <a:r>
              <a:rPr lang="hr-HR" sz="4000" b="1" u="sng" dirty="0" err="1">
                <a:solidFill>
                  <a:srgbClr val="FF0000"/>
                </a:solidFill>
              </a:rPr>
              <a:t>family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and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friends</a:t>
            </a:r>
            <a:endParaRPr lang="hr-HR" sz="4000" b="1" u="sng" dirty="0">
              <a:solidFill>
                <a:srgbClr val="FF0000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5852161" y="2903220"/>
            <a:ext cx="6121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Reading</a:t>
            </a:r>
            <a:r>
              <a:rPr lang="hr-HR" sz="4000" dirty="0"/>
              <a:t> </a:t>
            </a:r>
            <a:r>
              <a:rPr lang="hr-HR" sz="4000" dirty="0" err="1"/>
              <a:t>is</a:t>
            </a:r>
            <a:r>
              <a:rPr lang="hr-HR" sz="4000" dirty="0"/>
              <a:t> </a:t>
            </a:r>
            <a:r>
              <a:rPr lang="hr-HR" sz="4000" dirty="0" err="1"/>
              <a:t>fun</a:t>
            </a:r>
            <a:r>
              <a:rPr lang="hr-HR" sz="4000" dirty="0"/>
              <a:t> 2: </a:t>
            </a:r>
            <a:br>
              <a:rPr lang="hr-HR" sz="4000" dirty="0"/>
            </a:br>
            <a:r>
              <a:rPr lang="hr-HR" sz="4000" dirty="0" err="1"/>
              <a:t>The</a:t>
            </a:r>
            <a:r>
              <a:rPr lang="hr-HR" sz="4000" dirty="0"/>
              <a:t> </a:t>
            </a:r>
            <a:r>
              <a:rPr lang="hr-HR" sz="4000" dirty="0" err="1"/>
              <a:t>emperor’s</a:t>
            </a:r>
            <a:r>
              <a:rPr lang="hr-HR" sz="4000" dirty="0"/>
              <a:t> </a:t>
            </a:r>
            <a:r>
              <a:rPr lang="hr-HR" sz="4000" dirty="0" err="1"/>
              <a:t>new</a:t>
            </a:r>
            <a:r>
              <a:rPr lang="hr-HR" sz="4000" dirty="0"/>
              <a:t> </a:t>
            </a:r>
            <a:r>
              <a:rPr lang="hr-HR" sz="4000" dirty="0" err="1"/>
              <a:t>clothes</a:t>
            </a:r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-350869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154638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23974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173284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16356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15122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2814615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2755210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383164" y="3715830"/>
            <a:ext cx="1527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latin typeface="Ink Free" panose="03080402000500000000" pitchFamily="66" charset="0"/>
              </a:rPr>
              <a:t>CLOTHES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2738260" y="2367963"/>
            <a:ext cx="14863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>
                <a:latin typeface="Ink Free" panose="03080402000500000000" pitchFamily="66" charset="0"/>
              </a:rPr>
              <a:t>T-</a:t>
            </a:r>
            <a:r>
              <a:rPr lang="hr-HR" sz="3200" dirty="0" err="1">
                <a:latin typeface="Ink Free" panose="03080402000500000000" pitchFamily="66" charset="0"/>
              </a:rPr>
              <a:t>shirt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811295" y="1861059"/>
            <a:ext cx="10534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>
                <a:latin typeface="Ink Free" panose="03080402000500000000" pitchFamily="66" charset="0"/>
              </a:rPr>
              <a:t>jeans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308325" y="1793397"/>
            <a:ext cx="1664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trousers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68580" y="469254"/>
            <a:ext cx="118918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i="1" dirty="0"/>
              <a:t>Otvori svoju bilježnicu, te se prisjeti riječi vezanih za odjeću i obuću koje već znaš!</a:t>
            </a:r>
          </a:p>
        </p:txBody>
      </p:sp>
    </p:spTree>
    <p:extLst>
      <p:ext uri="{BB962C8B-B14F-4D97-AF65-F5344CB8AC3E}">
        <p14:creationId xmlns:p14="http://schemas.microsoft.com/office/powerpoint/2010/main" val="13070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3" y="28191"/>
            <a:ext cx="5101212" cy="6801616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44.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93" y="625624"/>
            <a:ext cx="8330821" cy="40025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4C3E9D7-78CD-448E-A254-AE611DBD35A9}"/>
              </a:ext>
            </a:extLst>
          </p:cNvPr>
          <p:cNvSpPr txBox="1">
            <a:spLocks/>
          </p:cNvSpPr>
          <p:nvPr/>
        </p:nvSpPr>
        <p:spPr>
          <a:xfrm>
            <a:off x="9018270" y="1828800"/>
            <a:ext cx="3017520" cy="2799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many items of clothing</a:t>
            </a:r>
            <a:r>
              <a:rPr lang="hr-HR" sz="2000" b="1" dirty="0"/>
              <a:t> </a:t>
            </a:r>
            <a:r>
              <a:rPr lang="en-US" sz="2000" b="1" dirty="0"/>
              <a:t>can you find in this </a:t>
            </a:r>
            <a:r>
              <a:rPr lang="en-US" sz="2000" b="1" dirty="0" err="1"/>
              <a:t>wordsnake</a:t>
            </a:r>
            <a:r>
              <a:rPr lang="en-US" sz="2000" b="1" dirty="0"/>
              <a:t>?</a:t>
            </a:r>
            <a:br>
              <a:rPr lang="hr-HR" sz="2000" b="1" dirty="0"/>
            </a:br>
            <a:r>
              <a:rPr lang="hr-HR" sz="2000" i="1" dirty="0"/>
              <a:t>Koliko naziva odjeće i obuće možeš pronaći?</a:t>
            </a:r>
            <a:endParaRPr lang="en-US" sz="20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0B06AD0-B98A-4E68-8242-FB76227FD5E2}"/>
              </a:ext>
            </a:extLst>
          </p:cNvPr>
          <p:cNvSpPr txBox="1">
            <a:spLocks/>
          </p:cNvSpPr>
          <p:nvPr/>
        </p:nvSpPr>
        <p:spPr>
          <a:xfrm>
            <a:off x="5116555" y="4899080"/>
            <a:ext cx="660273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987AEA20-DB79-4BD2-BCEC-8965167C0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60699">
            <a:off x="5488217" y="4214586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7BB2858C-5855-4EA3-8B05-3A924D698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14190">
            <a:off x="6183179" y="4362923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29433F5A-DAE1-46E1-9F60-7C1A85EB0D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740981" y="4440506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E8DFC1D5-904B-4396-8802-B8BE01639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98688">
            <a:off x="7243611" y="4480667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16FA95E9-4CBF-4528-8706-486958D7F5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54001">
            <a:off x="7932824" y="4269070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7963549E-1C31-40FD-AD2F-382737C9B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9136">
            <a:off x="8311515" y="3823146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9939CDDB-F812-4D40-AC70-A61CD384E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62069">
            <a:off x="7918699" y="3033541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Vidi izvornu sliku">
            <a:extLst>
              <a:ext uri="{FF2B5EF4-FFF2-40B4-BE49-F238E27FC236}">
                <a16:creationId xmlns:a16="http://schemas.microsoft.com/office/drawing/2014/main" id="{65592257-CAD3-4676-8011-6A75B7C5E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88419" y="2872613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Vidi izvornu sliku">
            <a:extLst>
              <a:ext uri="{FF2B5EF4-FFF2-40B4-BE49-F238E27FC236}">
                <a16:creationId xmlns:a16="http://schemas.microsoft.com/office/drawing/2014/main" id="{3CA16F14-2C81-4C48-95B9-6CAFD5EB6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20246" y="2838253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Vidi izvornu sliku">
            <a:extLst>
              <a:ext uri="{FF2B5EF4-FFF2-40B4-BE49-F238E27FC236}">
                <a16:creationId xmlns:a16="http://schemas.microsoft.com/office/drawing/2014/main" id="{530EFAB7-BD6F-4E84-B293-70544E6AF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84102" y="2863920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Vidi izvornu sliku">
            <a:extLst>
              <a:ext uri="{FF2B5EF4-FFF2-40B4-BE49-F238E27FC236}">
                <a16:creationId xmlns:a16="http://schemas.microsoft.com/office/drawing/2014/main" id="{BD20CCF4-D503-4C4F-ACF2-C90132606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47980">
            <a:off x="5261474" y="2732640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Vidi izvornu sliku">
            <a:extLst>
              <a:ext uri="{FF2B5EF4-FFF2-40B4-BE49-F238E27FC236}">
                <a16:creationId xmlns:a16="http://schemas.microsoft.com/office/drawing/2014/main" id="{E79CA18E-E080-4B8C-8144-257E248DC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70261">
            <a:off x="5437502" y="2380931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Vidi izvornu sliku">
            <a:extLst>
              <a:ext uri="{FF2B5EF4-FFF2-40B4-BE49-F238E27FC236}">
                <a16:creationId xmlns:a16="http://schemas.microsoft.com/office/drawing/2014/main" id="{06EA1C26-94BE-407F-9490-39AA9254A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3511">
            <a:off x="6077156" y="2266825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Vidi izvornu sliku">
            <a:extLst>
              <a:ext uri="{FF2B5EF4-FFF2-40B4-BE49-F238E27FC236}">
                <a16:creationId xmlns:a16="http://schemas.microsoft.com/office/drawing/2014/main" id="{2BDD52CA-B7C8-4498-B3A8-4511593BA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1903">
            <a:off x="6701229" y="2166382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Vidi izvornu sliku">
            <a:extLst>
              <a:ext uri="{FF2B5EF4-FFF2-40B4-BE49-F238E27FC236}">
                <a16:creationId xmlns:a16="http://schemas.microsoft.com/office/drawing/2014/main" id="{F9CDBB63-022C-4DAB-85E4-A532583D0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22124">
            <a:off x="6979325" y="1378717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Vidi izvornu sliku">
            <a:extLst>
              <a:ext uri="{FF2B5EF4-FFF2-40B4-BE49-F238E27FC236}">
                <a16:creationId xmlns:a16="http://schemas.microsoft.com/office/drawing/2014/main" id="{B65EF280-D7FF-4E8F-AE2F-432D1075E8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80970">
            <a:off x="6065697" y="976543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Vidi izvornu sliku">
            <a:extLst>
              <a:ext uri="{FF2B5EF4-FFF2-40B4-BE49-F238E27FC236}">
                <a16:creationId xmlns:a16="http://schemas.microsoft.com/office/drawing/2014/main" id="{05ADE870-62AD-47D4-B46A-6BB4A92D1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5629">
            <a:off x="5617924" y="901934"/>
            <a:ext cx="479503" cy="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E7C04500-F4C0-4B42-9BD4-AD80DD4D4AFB}"/>
              </a:ext>
            </a:extLst>
          </p:cNvPr>
          <p:cNvSpPr txBox="1">
            <a:spLocks/>
          </p:cNvSpPr>
          <p:nvPr/>
        </p:nvSpPr>
        <p:spPr>
          <a:xfrm>
            <a:off x="5116555" y="4896062"/>
            <a:ext cx="6804704" cy="2871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Pronađi značenje riječi u rječniku na kraju svog udžbenika!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1461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9" grpId="0"/>
      <p:bldP spid="10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3" y="28191"/>
            <a:ext cx="5101212" cy="6801616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3" y="1773568"/>
            <a:ext cx="9780167" cy="49587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4C3E9D7-78CD-448E-A254-AE611DBD35A9}"/>
              </a:ext>
            </a:extLst>
          </p:cNvPr>
          <p:cNvSpPr txBox="1">
            <a:spLocks/>
          </p:cNvSpPr>
          <p:nvPr/>
        </p:nvSpPr>
        <p:spPr>
          <a:xfrm>
            <a:off x="5116555" y="0"/>
            <a:ext cx="6980092" cy="2799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en-US" sz="2000" b="1" dirty="0"/>
              <a:t>?</a:t>
            </a:r>
            <a:br>
              <a:rPr lang="hr-HR" sz="2000" b="1" dirty="0"/>
            </a:br>
            <a:r>
              <a:rPr lang="hr-HR" sz="2000" i="1" dirty="0"/>
              <a:t>Znaš li značenja svih riječi iz 2. zadatka?</a:t>
            </a:r>
            <a:endParaRPr lang="en-US" sz="20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0B06AD0-B98A-4E68-8242-FB76227FD5E2}"/>
              </a:ext>
            </a:extLst>
          </p:cNvPr>
          <p:cNvSpPr txBox="1">
            <a:spLocks/>
          </p:cNvSpPr>
          <p:nvPr/>
        </p:nvSpPr>
        <p:spPr>
          <a:xfrm>
            <a:off x="5116555" y="4899080"/>
            <a:ext cx="660273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hr-HR" sz="2000" i="1" dirty="0"/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E907AA98-51F5-490F-84A4-C9B2905426FE}"/>
              </a:ext>
            </a:extLst>
          </p:cNvPr>
          <p:cNvSpPr txBox="1">
            <a:spLocks/>
          </p:cNvSpPr>
          <p:nvPr/>
        </p:nvSpPr>
        <p:spPr>
          <a:xfrm>
            <a:off x="935771" y="3529220"/>
            <a:ext cx="950180" cy="384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kravata</a:t>
            </a: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B403D05A-0C86-4808-8E7D-DDF2CF026D9D}"/>
              </a:ext>
            </a:extLst>
          </p:cNvPr>
          <p:cNvSpPr txBox="1">
            <a:spLocks/>
          </p:cNvSpPr>
          <p:nvPr/>
        </p:nvSpPr>
        <p:spPr>
          <a:xfrm>
            <a:off x="2897313" y="3630000"/>
            <a:ext cx="950180" cy="384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košulja</a:t>
            </a: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3FE9666D-6DC3-4C3A-95F8-48E210312CF9}"/>
              </a:ext>
            </a:extLst>
          </p:cNvPr>
          <p:cNvSpPr txBox="1">
            <a:spLocks/>
          </p:cNvSpPr>
          <p:nvPr/>
        </p:nvSpPr>
        <p:spPr>
          <a:xfrm>
            <a:off x="2422223" y="5655776"/>
            <a:ext cx="950180" cy="384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odijelo</a:t>
            </a: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28171D6B-42BB-4A74-A5C1-F352BEB62D34}"/>
              </a:ext>
            </a:extLst>
          </p:cNvPr>
          <p:cNvSpPr txBox="1">
            <a:spLocks/>
          </p:cNvSpPr>
          <p:nvPr/>
        </p:nvSpPr>
        <p:spPr>
          <a:xfrm>
            <a:off x="4672056" y="3809863"/>
            <a:ext cx="950180" cy="384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topić</a:t>
            </a: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DC9F329C-DFC5-4782-814E-E45279850FD9}"/>
              </a:ext>
            </a:extLst>
          </p:cNvPr>
          <p:cNvSpPr txBox="1">
            <a:spLocks/>
          </p:cNvSpPr>
          <p:nvPr/>
        </p:nvSpPr>
        <p:spPr>
          <a:xfrm>
            <a:off x="4166375" y="5460922"/>
            <a:ext cx="950180" cy="384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tajice</a:t>
            </a: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67A63FAD-0CAE-41B0-9751-F063DDDD74DD}"/>
              </a:ext>
            </a:extLst>
          </p:cNvPr>
          <p:cNvSpPr txBox="1">
            <a:spLocks/>
          </p:cNvSpPr>
          <p:nvPr/>
        </p:nvSpPr>
        <p:spPr>
          <a:xfrm>
            <a:off x="3372403" y="6376068"/>
            <a:ext cx="950180" cy="384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japanke</a:t>
            </a: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7C01327B-3436-4C89-9F18-ED871F34EFFA}"/>
              </a:ext>
            </a:extLst>
          </p:cNvPr>
          <p:cNvSpPr txBox="1">
            <a:spLocks/>
          </p:cNvSpPr>
          <p:nvPr/>
        </p:nvSpPr>
        <p:spPr>
          <a:xfrm>
            <a:off x="4721475" y="4292444"/>
            <a:ext cx="950180" cy="805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sportski </a:t>
            </a:r>
            <a:br>
              <a:rPr lang="hr-HR" sz="1800" i="1" dirty="0">
                <a:solidFill>
                  <a:srgbClr val="FF0000"/>
                </a:solidFill>
              </a:rPr>
            </a:br>
            <a:r>
              <a:rPr lang="hr-HR" sz="1800" i="1" dirty="0">
                <a:solidFill>
                  <a:srgbClr val="FF0000"/>
                </a:solidFill>
              </a:rPr>
              <a:t>   dres</a:t>
            </a: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2F36332C-29D5-44F5-80C7-35DFB46A27C9}"/>
              </a:ext>
            </a:extLst>
          </p:cNvPr>
          <p:cNvSpPr txBox="1">
            <a:spLocks/>
          </p:cNvSpPr>
          <p:nvPr/>
        </p:nvSpPr>
        <p:spPr>
          <a:xfrm>
            <a:off x="6493245" y="5563767"/>
            <a:ext cx="950180" cy="8115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kratke hlače</a:t>
            </a: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229B3B6C-6FC1-4019-BC7F-D0EA0B0000A1}"/>
              </a:ext>
            </a:extLst>
          </p:cNvPr>
          <p:cNvSpPr txBox="1">
            <a:spLocks/>
          </p:cNvSpPr>
          <p:nvPr/>
        </p:nvSpPr>
        <p:spPr>
          <a:xfrm>
            <a:off x="5196565" y="6479887"/>
            <a:ext cx="950180" cy="384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tenisice</a:t>
            </a: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ADEB89CB-B787-4E4D-ACF4-191D0B0F559B}"/>
              </a:ext>
            </a:extLst>
          </p:cNvPr>
          <p:cNvSpPr txBox="1">
            <a:spLocks/>
          </p:cNvSpPr>
          <p:nvPr/>
        </p:nvSpPr>
        <p:spPr>
          <a:xfrm>
            <a:off x="6731476" y="2821316"/>
            <a:ext cx="950180" cy="707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kućni ogrtač</a:t>
            </a: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41" name="Rezervirano mjesto sadržaja 2">
            <a:extLst>
              <a:ext uri="{FF2B5EF4-FFF2-40B4-BE49-F238E27FC236}">
                <a16:creationId xmlns:a16="http://schemas.microsoft.com/office/drawing/2014/main" id="{34F4357F-2836-450C-A65B-0F76991C1398}"/>
              </a:ext>
            </a:extLst>
          </p:cNvPr>
          <p:cNvSpPr txBox="1">
            <a:spLocks/>
          </p:cNvSpPr>
          <p:nvPr/>
        </p:nvSpPr>
        <p:spPr>
          <a:xfrm>
            <a:off x="8847236" y="5146657"/>
            <a:ext cx="950180" cy="7427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donje rublje</a:t>
            </a: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42" name="Rezervirano mjesto sadržaja 2">
            <a:extLst>
              <a:ext uri="{FF2B5EF4-FFF2-40B4-BE49-F238E27FC236}">
                <a16:creationId xmlns:a16="http://schemas.microsoft.com/office/drawing/2014/main" id="{6BCFF047-08CD-4967-8912-A3E3A81DE0AD}"/>
              </a:ext>
            </a:extLst>
          </p:cNvPr>
          <p:cNvSpPr txBox="1">
            <a:spLocks/>
          </p:cNvSpPr>
          <p:nvPr/>
        </p:nvSpPr>
        <p:spPr>
          <a:xfrm>
            <a:off x="7096925" y="6369797"/>
            <a:ext cx="950180" cy="384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papuče</a:t>
            </a:r>
            <a:endParaRPr lang="en-US" sz="1800" i="1" dirty="0">
              <a:solidFill>
                <a:srgbClr val="FF0000"/>
              </a:solidFill>
            </a:endParaRPr>
          </a:p>
        </p:txBody>
      </p:sp>
      <p:sp>
        <p:nvSpPr>
          <p:cNvPr id="43" name="Rezervirano mjesto sadržaja 2">
            <a:extLst>
              <a:ext uri="{FF2B5EF4-FFF2-40B4-BE49-F238E27FC236}">
                <a16:creationId xmlns:a16="http://schemas.microsoft.com/office/drawing/2014/main" id="{8DC2030A-9724-4BC9-BC6F-C3ED9AEB50C7}"/>
              </a:ext>
            </a:extLst>
          </p:cNvPr>
          <p:cNvSpPr txBox="1">
            <a:spLocks/>
          </p:cNvSpPr>
          <p:nvPr/>
        </p:nvSpPr>
        <p:spPr>
          <a:xfrm>
            <a:off x="5147146" y="961397"/>
            <a:ext cx="6980092" cy="2799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Who are they? Listen and write their names.</a:t>
            </a:r>
            <a:r>
              <a:rPr lang="hr-HR" sz="2000" b="1" dirty="0"/>
              <a:t> </a:t>
            </a:r>
            <a:r>
              <a:rPr lang="en-US" sz="2000" b="1" dirty="0"/>
              <a:t>Nick, James, Veronica or Kyle?</a:t>
            </a:r>
            <a:r>
              <a:rPr lang="hr-HR" sz="2000" b="1" dirty="0"/>
              <a:t> </a:t>
            </a:r>
            <a:r>
              <a:rPr lang="hr-HR" sz="2000" i="1" dirty="0"/>
              <a:t>Poslušaj zvučni zapis i napiši tko je tko! </a:t>
            </a:r>
            <a:br>
              <a:rPr lang="hr-HR" sz="2000" i="1" dirty="0"/>
            </a:br>
            <a:endParaRPr lang="en-US" sz="2000" b="1" dirty="0"/>
          </a:p>
        </p:txBody>
      </p:sp>
      <p:sp>
        <p:nvSpPr>
          <p:cNvPr id="44" name="Rezervirano mjesto sadržaja 2">
            <a:extLst>
              <a:ext uri="{FF2B5EF4-FFF2-40B4-BE49-F238E27FC236}">
                <a16:creationId xmlns:a16="http://schemas.microsoft.com/office/drawing/2014/main" id="{6EF6C311-FAAF-411A-962B-57E962E5429B}"/>
              </a:ext>
            </a:extLst>
          </p:cNvPr>
          <p:cNvSpPr txBox="1">
            <a:spLocks/>
          </p:cNvSpPr>
          <p:nvPr/>
        </p:nvSpPr>
        <p:spPr>
          <a:xfrm>
            <a:off x="10027474" y="1773567"/>
            <a:ext cx="2099763" cy="29486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>
                <a:hlinkClick r:id="rId6"/>
              </a:rPr>
              <a:t>https://www.e-sfera.hr/dodatni-digitalni-sadrzaji/e50174e8-8590-46c5-82ac-ef72da6b640d/assets/audio/19_reading_is_fun_2-who_are_they.mp3</a:t>
            </a:r>
            <a:endParaRPr lang="hr-HR" sz="2000" i="1" dirty="0"/>
          </a:p>
          <a:p>
            <a:pPr marL="0" indent="0">
              <a:buNone/>
            </a:pPr>
            <a:endParaRPr lang="en-US" sz="2000" b="1" dirty="0"/>
          </a:p>
        </p:txBody>
      </p:sp>
      <p:pic>
        <p:nvPicPr>
          <p:cNvPr id="4" name="05_21_The_emperors_new_clothes_Who_are_they">
            <a:hlinkClick r:id="" action="ppaction://media"/>
            <a:extLst>
              <a:ext uri="{FF2B5EF4-FFF2-40B4-BE49-F238E27FC236}">
                <a16:creationId xmlns:a16="http://schemas.microsoft.com/office/drawing/2014/main" id="{18337881-E471-4E65-9FA6-251EFDA9B4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14488" y="1094890"/>
            <a:ext cx="609600" cy="609600"/>
          </a:xfrm>
          <a:prstGeom prst="rect">
            <a:avLst/>
          </a:prstGeom>
        </p:spPr>
      </p:pic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65B20BCD-BBA8-4629-B626-30AB19CC8F79}"/>
              </a:ext>
            </a:extLst>
          </p:cNvPr>
          <p:cNvSpPr txBox="1">
            <a:spLocks/>
          </p:cNvSpPr>
          <p:nvPr/>
        </p:nvSpPr>
        <p:spPr>
          <a:xfrm>
            <a:off x="10027473" y="4939002"/>
            <a:ext cx="2069174" cy="173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Provjeri!</a:t>
            </a:r>
            <a:endParaRPr lang="en-US" sz="2000" b="1" dirty="0"/>
          </a:p>
        </p:txBody>
      </p:sp>
      <p:sp>
        <p:nvSpPr>
          <p:cNvPr id="46" name="Rezervirano mjesto sadržaja 2">
            <a:extLst>
              <a:ext uri="{FF2B5EF4-FFF2-40B4-BE49-F238E27FC236}">
                <a16:creationId xmlns:a16="http://schemas.microsoft.com/office/drawing/2014/main" id="{D1162F3F-DB8E-4470-B6F8-8245F386D0C6}"/>
              </a:ext>
            </a:extLst>
          </p:cNvPr>
          <p:cNvSpPr txBox="1">
            <a:spLocks/>
          </p:cNvSpPr>
          <p:nvPr/>
        </p:nvSpPr>
        <p:spPr>
          <a:xfrm>
            <a:off x="5618154" y="2979573"/>
            <a:ext cx="1296680" cy="3896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Kyle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7" name="Rezervirano mjesto sadržaja 2">
            <a:extLst>
              <a:ext uri="{FF2B5EF4-FFF2-40B4-BE49-F238E27FC236}">
                <a16:creationId xmlns:a16="http://schemas.microsoft.com/office/drawing/2014/main" id="{F998D50E-CA87-4674-A262-58DBD3D963B5}"/>
              </a:ext>
            </a:extLst>
          </p:cNvPr>
          <p:cNvSpPr txBox="1">
            <a:spLocks/>
          </p:cNvSpPr>
          <p:nvPr/>
        </p:nvSpPr>
        <p:spPr>
          <a:xfrm>
            <a:off x="8852384" y="3153875"/>
            <a:ext cx="1296680" cy="3896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Nick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8" name="Rezervirano mjesto sadržaja 2">
            <a:extLst>
              <a:ext uri="{FF2B5EF4-FFF2-40B4-BE49-F238E27FC236}">
                <a16:creationId xmlns:a16="http://schemas.microsoft.com/office/drawing/2014/main" id="{6C48B9E8-16EA-4B68-AB33-84485ECBE388}"/>
              </a:ext>
            </a:extLst>
          </p:cNvPr>
          <p:cNvSpPr txBox="1">
            <a:spLocks/>
          </p:cNvSpPr>
          <p:nvPr/>
        </p:nvSpPr>
        <p:spPr>
          <a:xfrm>
            <a:off x="3303378" y="2575224"/>
            <a:ext cx="1296680" cy="3896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Veronica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9" name="Rezervirano mjesto sadržaja 2">
            <a:extLst>
              <a:ext uri="{FF2B5EF4-FFF2-40B4-BE49-F238E27FC236}">
                <a16:creationId xmlns:a16="http://schemas.microsoft.com/office/drawing/2014/main" id="{21D9F6C4-3C03-49CE-AAE4-93391068A1A6}"/>
              </a:ext>
            </a:extLst>
          </p:cNvPr>
          <p:cNvSpPr txBox="1">
            <a:spLocks/>
          </p:cNvSpPr>
          <p:nvPr/>
        </p:nvSpPr>
        <p:spPr>
          <a:xfrm>
            <a:off x="1748450" y="2770040"/>
            <a:ext cx="1296680" cy="3896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James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0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58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" grpId="0"/>
      <p:bldP spid="10" grpId="0"/>
      <p:bldP spid="31" grpId="0" build="p"/>
      <p:bldP spid="32" grpId="0" build="p"/>
      <p:bldP spid="33" grpId="0" build="p"/>
      <p:bldP spid="34" grpId="0" build="p"/>
      <p:bldP spid="35" grpId="0" build="p"/>
      <p:bldP spid="36" grpId="0" build="p"/>
      <p:bldP spid="37" grpId="0" build="p"/>
      <p:bldP spid="38" grpId="0" build="p"/>
      <p:bldP spid="39" grpId="0" build="p"/>
      <p:bldP spid="40" grpId="0" build="p"/>
      <p:bldP spid="41" grpId="0" build="p"/>
      <p:bldP spid="42" grpId="0" build="p"/>
      <p:bldP spid="43" grpId="0"/>
      <p:bldP spid="44" grpId="0"/>
      <p:bldP spid="45" grpId="0"/>
      <p:bldP spid="46" grpId="0" build="p"/>
      <p:bldP spid="47" grpId="0" build="p"/>
      <p:bldP spid="48" grpId="0" build="p"/>
      <p:bldP spid="4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3" y="28191"/>
            <a:ext cx="5101212" cy="6801616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3" y="1773568"/>
            <a:ext cx="9780167" cy="495870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4C3E9D7-78CD-448E-A254-AE611DBD35A9}"/>
              </a:ext>
            </a:extLst>
          </p:cNvPr>
          <p:cNvSpPr txBox="1">
            <a:spLocks/>
          </p:cNvSpPr>
          <p:nvPr/>
        </p:nvSpPr>
        <p:spPr>
          <a:xfrm>
            <a:off x="5116555" y="0"/>
            <a:ext cx="3878855" cy="277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Who’s</a:t>
            </a:r>
            <a:r>
              <a:rPr lang="hr-HR" sz="2000" b="1" dirty="0"/>
              <a:t> </a:t>
            </a:r>
            <a:r>
              <a:rPr lang="hr-HR" sz="2000" b="1" dirty="0" err="1"/>
              <a:t>wearing</a:t>
            </a:r>
            <a:r>
              <a:rPr lang="hr-HR" sz="2000" b="1" dirty="0"/>
              <a:t> a top?</a:t>
            </a:r>
          </a:p>
          <a:p>
            <a:pPr marL="0" indent="0">
              <a:buNone/>
            </a:pPr>
            <a:r>
              <a:rPr lang="hr-HR" sz="2000" b="1" dirty="0" err="1"/>
              <a:t>Who’s</a:t>
            </a:r>
            <a:r>
              <a:rPr lang="hr-HR" sz="2000" b="1" dirty="0"/>
              <a:t> </a:t>
            </a:r>
            <a:r>
              <a:rPr lang="hr-HR" sz="2000" b="1" dirty="0" err="1"/>
              <a:t>wearing</a:t>
            </a:r>
            <a:r>
              <a:rPr lang="hr-HR" sz="2000" b="1" dirty="0"/>
              <a:t> a </a:t>
            </a:r>
            <a:r>
              <a:rPr lang="hr-HR" sz="2000" b="1" dirty="0" err="1"/>
              <a:t>jersey</a:t>
            </a:r>
            <a:r>
              <a:rPr lang="hr-HR" sz="2000" b="1" dirty="0"/>
              <a:t>?</a:t>
            </a:r>
          </a:p>
          <a:p>
            <a:pPr marL="0" indent="0">
              <a:buNone/>
            </a:pPr>
            <a:r>
              <a:rPr lang="hr-HR" sz="2000" b="1" dirty="0" err="1"/>
              <a:t>Who’s</a:t>
            </a:r>
            <a:r>
              <a:rPr lang="hr-HR" sz="2000" b="1" dirty="0"/>
              <a:t> </a:t>
            </a:r>
            <a:r>
              <a:rPr lang="hr-HR" sz="2000" b="1" dirty="0" err="1"/>
              <a:t>wearing</a:t>
            </a:r>
            <a:r>
              <a:rPr lang="hr-HR" sz="2000" b="1" dirty="0"/>
              <a:t> a </a:t>
            </a:r>
            <a:r>
              <a:rPr lang="hr-HR" sz="2000" b="1" dirty="0" err="1"/>
              <a:t>bathrobe</a:t>
            </a:r>
            <a:r>
              <a:rPr lang="hr-HR" sz="2000" b="1" dirty="0"/>
              <a:t>?</a:t>
            </a:r>
          </a:p>
          <a:p>
            <a:pPr marL="0" indent="0">
              <a:buNone/>
            </a:pPr>
            <a:r>
              <a:rPr lang="hr-HR" sz="2000" b="1" dirty="0" err="1"/>
              <a:t>Who’s</a:t>
            </a:r>
            <a:r>
              <a:rPr lang="hr-HR" sz="2000" b="1" dirty="0"/>
              <a:t> </a:t>
            </a:r>
            <a:r>
              <a:rPr lang="hr-HR" sz="2000" b="1" dirty="0" err="1"/>
              <a:t>wearing</a:t>
            </a:r>
            <a:r>
              <a:rPr lang="hr-HR" sz="2000" b="1" dirty="0"/>
              <a:t> a </a:t>
            </a:r>
            <a:r>
              <a:rPr lang="hr-HR" sz="2000" b="1" dirty="0" err="1"/>
              <a:t>suit</a:t>
            </a:r>
            <a:r>
              <a:rPr lang="hr-HR" sz="2000" b="1" dirty="0"/>
              <a:t>?</a:t>
            </a:r>
            <a:endParaRPr lang="en-US" sz="20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0B06AD0-B98A-4E68-8242-FB76227FD5E2}"/>
              </a:ext>
            </a:extLst>
          </p:cNvPr>
          <p:cNvSpPr txBox="1">
            <a:spLocks/>
          </p:cNvSpPr>
          <p:nvPr/>
        </p:nvSpPr>
        <p:spPr>
          <a:xfrm>
            <a:off x="5116555" y="4899080"/>
            <a:ext cx="660273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hr-HR" sz="2000" i="1" dirty="0"/>
          </a:p>
        </p:txBody>
      </p:sp>
      <p:sp>
        <p:nvSpPr>
          <p:cNvPr id="46" name="Rezervirano mjesto sadržaja 2">
            <a:extLst>
              <a:ext uri="{FF2B5EF4-FFF2-40B4-BE49-F238E27FC236}">
                <a16:creationId xmlns:a16="http://schemas.microsoft.com/office/drawing/2014/main" id="{D1162F3F-DB8E-4470-B6F8-8245F386D0C6}"/>
              </a:ext>
            </a:extLst>
          </p:cNvPr>
          <p:cNvSpPr txBox="1">
            <a:spLocks/>
          </p:cNvSpPr>
          <p:nvPr/>
        </p:nvSpPr>
        <p:spPr>
          <a:xfrm>
            <a:off x="5618154" y="2979573"/>
            <a:ext cx="1296680" cy="3896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Kyle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7" name="Rezervirano mjesto sadržaja 2">
            <a:extLst>
              <a:ext uri="{FF2B5EF4-FFF2-40B4-BE49-F238E27FC236}">
                <a16:creationId xmlns:a16="http://schemas.microsoft.com/office/drawing/2014/main" id="{F998D50E-CA87-4674-A262-58DBD3D963B5}"/>
              </a:ext>
            </a:extLst>
          </p:cNvPr>
          <p:cNvSpPr txBox="1">
            <a:spLocks/>
          </p:cNvSpPr>
          <p:nvPr/>
        </p:nvSpPr>
        <p:spPr>
          <a:xfrm>
            <a:off x="8852384" y="3153875"/>
            <a:ext cx="1296680" cy="3896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Nick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8" name="Rezervirano mjesto sadržaja 2">
            <a:extLst>
              <a:ext uri="{FF2B5EF4-FFF2-40B4-BE49-F238E27FC236}">
                <a16:creationId xmlns:a16="http://schemas.microsoft.com/office/drawing/2014/main" id="{6C48B9E8-16EA-4B68-AB33-84485ECBE388}"/>
              </a:ext>
            </a:extLst>
          </p:cNvPr>
          <p:cNvSpPr txBox="1">
            <a:spLocks/>
          </p:cNvSpPr>
          <p:nvPr/>
        </p:nvSpPr>
        <p:spPr>
          <a:xfrm>
            <a:off x="3303378" y="2575224"/>
            <a:ext cx="1296680" cy="3896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Veronica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9" name="Rezervirano mjesto sadržaja 2">
            <a:extLst>
              <a:ext uri="{FF2B5EF4-FFF2-40B4-BE49-F238E27FC236}">
                <a16:creationId xmlns:a16="http://schemas.microsoft.com/office/drawing/2014/main" id="{21D9F6C4-3C03-49CE-AAE4-93391068A1A6}"/>
              </a:ext>
            </a:extLst>
          </p:cNvPr>
          <p:cNvSpPr txBox="1">
            <a:spLocks/>
          </p:cNvSpPr>
          <p:nvPr/>
        </p:nvSpPr>
        <p:spPr>
          <a:xfrm>
            <a:off x="1748450" y="2770040"/>
            <a:ext cx="1296680" cy="3896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James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8036F0F4-2B8E-492A-B447-8A42A3C3D430}"/>
              </a:ext>
            </a:extLst>
          </p:cNvPr>
          <p:cNvSpPr txBox="1">
            <a:spLocks/>
          </p:cNvSpPr>
          <p:nvPr/>
        </p:nvSpPr>
        <p:spPr>
          <a:xfrm>
            <a:off x="10133768" y="2867898"/>
            <a:ext cx="1987916" cy="277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Kyle</a:t>
            </a:r>
            <a:r>
              <a:rPr lang="hr-HR" sz="2000" b="1" dirty="0"/>
              <a:t> </a:t>
            </a:r>
            <a:r>
              <a:rPr lang="hr-HR" sz="2000" b="1" dirty="0" err="1"/>
              <a:t>wearing</a:t>
            </a:r>
            <a:r>
              <a:rPr lang="hr-HR" sz="2000" b="1" dirty="0"/>
              <a:t>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Nick </a:t>
            </a:r>
            <a:r>
              <a:rPr lang="hr-HR" sz="2000" b="1" dirty="0" err="1"/>
              <a:t>wearing</a:t>
            </a:r>
            <a:r>
              <a:rPr lang="hr-HR" sz="2000" b="1" dirty="0"/>
              <a:t>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Veronica</a:t>
            </a:r>
            <a:r>
              <a:rPr lang="hr-HR" sz="2000" b="1" dirty="0"/>
              <a:t> </a:t>
            </a:r>
            <a:r>
              <a:rPr lang="hr-HR" sz="2000" b="1" dirty="0" err="1"/>
              <a:t>wearing</a:t>
            </a:r>
            <a:r>
              <a:rPr lang="hr-HR" sz="2000" b="1" dirty="0"/>
              <a:t>?</a:t>
            </a:r>
          </a:p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James </a:t>
            </a:r>
            <a:r>
              <a:rPr lang="hr-HR" sz="2000" b="1" dirty="0" err="1"/>
              <a:t>wearing</a:t>
            </a:r>
            <a:r>
              <a:rPr lang="hr-HR" sz="2000" b="1" dirty="0"/>
              <a:t>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89370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2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0" y="7471"/>
            <a:ext cx="5106897" cy="6843057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36.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953F717-9019-4E26-B6C5-91EC59220F39}"/>
              </a:ext>
            </a:extLst>
          </p:cNvPr>
          <p:cNvSpPr txBox="1">
            <a:spLocks/>
          </p:cNvSpPr>
          <p:nvPr/>
        </p:nvSpPr>
        <p:spPr>
          <a:xfrm>
            <a:off x="5273037" y="400049"/>
            <a:ext cx="673989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Sort out.</a:t>
            </a:r>
            <a:r>
              <a:rPr lang="hr-HR" sz="2000" b="1" dirty="0"/>
              <a:t> </a:t>
            </a:r>
            <a:r>
              <a:rPr lang="hr-HR" sz="2000" i="1" dirty="0"/>
              <a:t>Rasporedi odjevne predmete prema tome nose li ga dječaci, djevojčice ili i dječaci i djevojčice.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92879D7B-2075-423C-B078-32F10C6AE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846" y="1200150"/>
            <a:ext cx="8955234" cy="55535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4EFC6F2-3E93-4ACC-AD81-1F5FD97BFD65}"/>
              </a:ext>
            </a:extLst>
          </p:cNvPr>
          <p:cNvSpPr txBox="1">
            <a:spLocks/>
          </p:cNvSpPr>
          <p:nvPr/>
        </p:nvSpPr>
        <p:spPr>
          <a:xfrm>
            <a:off x="9132570" y="3616092"/>
            <a:ext cx="2663190" cy="155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trousers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1F08692-DD98-4F3A-9799-2551781C2A45}"/>
              </a:ext>
            </a:extLst>
          </p:cNvPr>
          <p:cNvSpPr txBox="1">
            <a:spLocks/>
          </p:cNvSpPr>
          <p:nvPr/>
        </p:nvSpPr>
        <p:spPr>
          <a:xfrm>
            <a:off x="9132570" y="3984952"/>
            <a:ext cx="2663190" cy="155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400" b="1" dirty="0">
                <a:solidFill>
                  <a:srgbClr val="FF0000"/>
                </a:solidFill>
              </a:rPr>
              <a:t>jeans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90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4" grpId="0"/>
      <p:bldP spid="11" grpId="0" build="p"/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0" y="12089"/>
            <a:ext cx="5106897" cy="683382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6393180" y="93282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…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37...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953F717-9019-4E26-B6C5-91EC59220F39}"/>
              </a:ext>
            </a:extLst>
          </p:cNvPr>
          <p:cNvSpPr txBox="1">
            <a:spLocks/>
          </p:cNvSpPr>
          <p:nvPr/>
        </p:nvSpPr>
        <p:spPr>
          <a:xfrm>
            <a:off x="6393180" y="3001732"/>
            <a:ext cx="5619750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Cross out the words you can’t use with the word ´clothes´.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Prekriži riječi koje ne možeš koristiti uz riječ </a:t>
            </a:r>
            <a:r>
              <a:rPr lang="hr-HR" sz="2000" b="1" i="1" dirty="0"/>
              <a:t>„CLOTHES”.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92879D7B-2075-423C-B078-32F10C6AE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55" y="104289"/>
            <a:ext cx="6067128" cy="664942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93036222-7BB9-421F-8F72-B3BF16CCB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634" y="2796154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74DD7DF7-1457-4B2C-8D3F-318702A84B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475" y="2864572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4BB4BAD-FE70-424C-9BE6-A4891067FE40}"/>
              </a:ext>
            </a:extLst>
          </p:cNvPr>
          <p:cNvSpPr txBox="1">
            <a:spLocks/>
          </p:cNvSpPr>
          <p:nvPr/>
        </p:nvSpPr>
        <p:spPr>
          <a:xfrm>
            <a:off x="3399949" y="3349426"/>
            <a:ext cx="950180" cy="384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1800" i="1" dirty="0">
                <a:solidFill>
                  <a:srgbClr val="FF0000"/>
                </a:solidFill>
              </a:rPr>
              <a:t>glačati</a:t>
            </a:r>
            <a:endParaRPr lang="en-US" sz="1800" i="1" dirty="0">
              <a:solidFill>
                <a:srgbClr val="FF0000"/>
              </a:solidFill>
            </a:endParaRPr>
          </a:p>
        </p:txBody>
      </p:sp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329619D3-4BD1-4BBA-A14B-DCF543B00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465" y="2668245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idi izvornu sliku">
            <a:extLst>
              <a:ext uri="{FF2B5EF4-FFF2-40B4-BE49-F238E27FC236}">
                <a16:creationId xmlns:a16="http://schemas.microsoft.com/office/drawing/2014/main" id="{0EB36E18-CBAD-49F6-963A-46A46CE5D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811" y="2229491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idi izvornu sliku">
            <a:extLst>
              <a:ext uri="{FF2B5EF4-FFF2-40B4-BE49-F238E27FC236}">
                <a16:creationId xmlns:a16="http://schemas.microsoft.com/office/drawing/2014/main" id="{96CAFA04-0498-42E4-9464-2A8978B0A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073" y="1616946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idi izvornu sliku">
            <a:extLst>
              <a:ext uri="{FF2B5EF4-FFF2-40B4-BE49-F238E27FC236}">
                <a16:creationId xmlns:a16="http://schemas.microsoft.com/office/drawing/2014/main" id="{BAF40E15-936C-40EC-9309-15B2FB9D4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465" y="1085302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9010234E-CE35-431D-8FAB-D2AA19EA7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366" y="812682"/>
            <a:ext cx="377346" cy="4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CC59E046-B420-4E21-8CEA-95D745B7FB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015" y="1045677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Vidi izvornu sliku">
            <a:extLst>
              <a:ext uri="{FF2B5EF4-FFF2-40B4-BE49-F238E27FC236}">
                <a16:creationId xmlns:a16="http://schemas.microsoft.com/office/drawing/2014/main" id="{5ACAFAED-A722-41F7-A9A1-E4CBE9583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452" y="1656422"/>
            <a:ext cx="377346" cy="4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Vidi izvornu sliku">
            <a:extLst>
              <a:ext uri="{FF2B5EF4-FFF2-40B4-BE49-F238E27FC236}">
                <a16:creationId xmlns:a16="http://schemas.microsoft.com/office/drawing/2014/main" id="{FFD7C836-F1E1-48D7-8AF5-E8A7F29D3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224" y="5597662"/>
            <a:ext cx="377346" cy="4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Vidi izvornu sliku">
            <a:extLst>
              <a:ext uri="{FF2B5EF4-FFF2-40B4-BE49-F238E27FC236}">
                <a16:creationId xmlns:a16="http://schemas.microsoft.com/office/drawing/2014/main" id="{925327DA-D154-4748-A830-D2F2F6D63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452" y="6141882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Vidi izvornu sliku">
            <a:extLst>
              <a:ext uri="{FF2B5EF4-FFF2-40B4-BE49-F238E27FC236}">
                <a16:creationId xmlns:a16="http://schemas.microsoft.com/office/drawing/2014/main" id="{75DF66E8-656B-403A-B8CA-69D706318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129" y="6248027"/>
            <a:ext cx="377346" cy="4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Vidi izvornu sliku">
            <a:extLst>
              <a:ext uri="{FF2B5EF4-FFF2-40B4-BE49-F238E27FC236}">
                <a16:creationId xmlns:a16="http://schemas.microsoft.com/office/drawing/2014/main" id="{46EC63B2-D483-4DDB-8D1C-51903F30B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346" y="6026984"/>
            <a:ext cx="377346" cy="4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Vidi izvornu sliku">
            <a:extLst>
              <a:ext uri="{FF2B5EF4-FFF2-40B4-BE49-F238E27FC236}">
                <a16:creationId xmlns:a16="http://schemas.microsoft.com/office/drawing/2014/main" id="{4C7F3A4E-30BF-4DB7-AC24-C89B504DB3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752" y="5597662"/>
            <a:ext cx="377346" cy="4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Vidi izvornu sliku">
            <a:extLst>
              <a:ext uri="{FF2B5EF4-FFF2-40B4-BE49-F238E27FC236}">
                <a16:creationId xmlns:a16="http://schemas.microsoft.com/office/drawing/2014/main" id="{507A44CA-24A5-444A-B751-FF6541E51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073" y="4995501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Vidi izvornu sliku">
            <a:extLst>
              <a:ext uri="{FF2B5EF4-FFF2-40B4-BE49-F238E27FC236}">
                <a16:creationId xmlns:a16="http://schemas.microsoft.com/office/drawing/2014/main" id="{4147589B-1A7B-4768-AC87-5385586DF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033" y="4510648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Vidi izvornu sliku">
            <a:extLst>
              <a:ext uri="{FF2B5EF4-FFF2-40B4-BE49-F238E27FC236}">
                <a16:creationId xmlns:a16="http://schemas.microsoft.com/office/drawing/2014/main" id="{A10940A1-4237-483E-8FD0-92DA3BA40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692" y="4025795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Vidi izvornu sliku">
            <a:extLst>
              <a:ext uri="{FF2B5EF4-FFF2-40B4-BE49-F238E27FC236}">
                <a16:creationId xmlns:a16="http://schemas.microsoft.com/office/drawing/2014/main" id="{AEC4A5B4-4BCE-451D-A2B8-64BF3A9EB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802" y="3837474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Vidi izvornu sliku">
            <a:extLst>
              <a:ext uri="{FF2B5EF4-FFF2-40B4-BE49-F238E27FC236}">
                <a16:creationId xmlns:a16="http://schemas.microsoft.com/office/drawing/2014/main" id="{713BA3A1-ABB8-4D1C-AA5A-C3F4B2C12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724" y="4050971"/>
            <a:ext cx="377346" cy="4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Vidi izvornu sliku">
            <a:extLst>
              <a:ext uri="{FF2B5EF4-FFF2-40B4-BE49-F238E27FC236}">
                <a16:creationId xmlns:a16="http://schemas.microsoft.com/office/drawing/2014/main" id="{F9872D79-785D-4088-B146-83E29A30F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082" y="4578605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95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4" grpId="0"/>
      <p:bldP spid="1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3" y="28191"/>
            <a:ext cx="5101212" cy="6801616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44.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9" y="3038336"/>
            <a:ext cx="8330821" cy="36986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4C3E9D7-78CD-448E-A254-AE611DBD35A9}"/>
              </a:ext>
            </a:extLst>
          </p:cNvPr>
          <p:cNvSpPr txBox="1">
            <a:spLocks/>
          </p:cNvSpPr>
          <p:nvPr/>
        </p:nvSpPr>
        <p:spPr>
          <a:xfrm>
            <a:off x="8602852" y="3028888"/>
            <a:ext cx="3272918" cy="3698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Where is the boy?</a:t>
            </a:r>
            <a:br>
              <a:rPr lang="hr-HR" sz="2000" b="1" dirty="0"/>
            </a:br>
            <a:r>
              <a:rPr lang="hr-HR" sz="2000" i="1" dirty="0"/>
              <a:t>Gdje je dječak?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is he doing?</a:t>
            </a:r>
            <a:br>
              <a:rPr lang="hr-HR" sz="2000" b="1" dirty="0"/>
            </a:br>
            <a:r>
              <a:rPr lang="hr-HR" sz="2000" i="1" dirty="0"/>
              <a:t>Što radi?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is he buying?</a:t>
            </a:r>
            <a:br>
              <a:rPr lang="hr-HR" sz="2000" b="1" dirty="0"/>
            </a:br>
            <a:r>
              <a:rPr lang="hr-HR" sz="2000" i="1" dirty="0"/>
              <a:t>Što kupuje?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is he giving the shop assistant?</a:t>
            </a:r>
            <a:br>
              <a:rPr lang="hr-HR" sz="2000" b="1" dirty="0"/>
            </a:br>
            <a:r>
              <a:rPr lang="hr-HR" sz="2000" i="1" dirty="0"/>
              <a:t>Što daje trgovkinji?</a:t>
            </a:r>
            <a:endParaRPr lang="en-US" sz="20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0B06AD0-B98A-4E68-8242-FB76227FD5E2}"/>
              </a:ext>
            </a:extLst>
          </p:cNvPr>
          <p:cNvSpPr txBox="1">
            <a:spLocks/>
          </p:cNvSpPr>
          <p:nvPr/>
        </p:nvSpPr>
        <p:spPr>
          <a:xfrm>
            <a:off x="5116555" y="4899080"/>
            <a:ext cx="660273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hr-HR" sz="2000" i="1" dirty="0"/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E7C04500-F4C0-4B42-9BD4-AD80DD4D4AFB}"/>
              </a:ext>
            </a:extLst>
          </p:cNvPr>
          <p:cNvSpPr txBox="1">
            <a:spLocks/>
          </p:cNvSpPr>
          <p:nvPr/>
        </p:nvSpPr>
        <p:spPr>
          <a:xfrm>
            <a:off x="5273037" y="457075"/>
            <a:ext cx="6804704" cy="2871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think</a:t>
            </a:r>
            <a:r>
              <a:rPr lang="hr-HR" sz="2000" b="1" dirty="0"/>
              <a:t>? </a:t>
            </a:r>
            <a:r>
              <a:rPr lang="hr-HR" sz="2000" b="1" dirty="0" err="1"/>
              <a:t>Which</a:t>
            </a:r>
            <a:r>
              <a:rPr lang="hr-HR" sz="2000" b="1" dirty="0"/>
              <a:t> word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need</a:t>
            </a:r>
            <a:r>
              <a:rPr lang="hr-HR" sz="2000" b="1" dirty="0"/>
              <a:t> to </a:t>
            </a:r>
            <a:r>
              <a:rPr lang="hr-HR" sz="2000" b="1" dirty="0" err="1"/>
              <a:t>circle</a:t>
            </a:r>
            <a:r>
              <a:rPr lang="hr-HR" sz="2000" b="1" dirty="0"/>
              <a:t>?</a:t>
            </a:r>
            <a:br>
              <a:rPr lang="hr-HR" sz="2000" i="1" dirty="0"/>
            </a:br>
            <a:r>
              <a:rPr lang="hr-HR" sz="2000" i="1" dirty="0"/>
              <a:t>Što misliš – koja riječ u dijalogu je ispravna?</a:t>
            </a:r>
          </a:p>
          <a:p>
            <a:pPr marL="0" indent="0">
              <a:buNone/>
            </a:pPr>
            <a:r>
              <a:rPr lang="en-US" sz="2000" b="1" dirty="0"/>
              <a:t>Listen and circle the correct words.</a:t>
            </a:r>
            <a:br>
              <a:rPr lang="hr-HR" sz="2000" b="1" dirty="0"/>
            </a:br>
            <a:r>
              <a:rPr lang="hr-HR" sz="2000" i="1" dirty="0"/>
              <a:t>Poslušaj zvučni zapis i zaokruži ispravnu riječ.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https://www.e-sfera.hr/dodatni-digitalni-sadrzaji/e50174e8-8590-46c5-82ac-ef72da6b640d/assets/audio/20_reading_is_fun_2-in_a_clothes_shop_-_prepravljeno.mp3</a:t>
            </a:r>
            <a:endParaRPr lang="hr-HR" sz="2000" i="1" dirty="0"/>
          </a:p>
          <a:p>
            <a:pPr marL="0" indent="0">
              <a:buNone/>
            </a:pPr>
            <a:endParaRPr lang="en-US" sz="2000" b="1" dirty="0"/>
          </a:p>
        </p:txBody>
      </p:sp>
      <p:pic>
        <p:nvPicPr>
          <p:cNvPr id="4" name="05_22_In_a_clothes_shop">
            <a:hlinkClick r:id="" action="ppaction://media"/>
            <a:extLst>
              <a:ext uri="{FF2B5EF4-FFF2-40B4-BE49-F238E27FC236}">
                <a16:creationId xmlns:a16="http://schemas.microsoft.com/office/drawing/2014/main" id="{6F7983A6-8E94-40B4-82C5-78F474FCA8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854690" y="2087730"/>
            <a:ext cx="609600" cy="609600"/>
          </a:xfrm>
          <a:prstGeom prst="rect">
            <a:avLst/>
          </a:prstGeom>
        </p:spPr>
      </p:pic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12A8C5AB-F1DC-41E9-AB0A-84A869B337BB}"/>
              </a:ext>
            </a:extLst>
          </p:cNvPr>
          <p:cNvSpPr txBox="1">
            <a:spLocks/>
          </p:cNvSpPr>
          <p:nvPr/>
        </p:nvSpPr>
        <p:spPr>
          <a:xfrm>
            <a:off x="8602852" y="6124438"/>
            <a:ext cx="3272918" cy="3698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Provjeri!</a:t>
            </a:r>
            <a:endParaRPr lang="en-US" sz="2000" b="1" dirty="0"/>
          </a:p>
        </p:txBody>
      </p:sp>
      <p:pic>
        <p:nvPicPr>
          <p:cNvPr id="33" name="Picture 4" descr="Vidi izvornu sliku">
            <a:extLst>
              <a:ext uri="{FF2B5EF4-FFF2-40B4-BE49-F238E27FC236}">
                <a16:creationId xmlns:a16="http://schemas.microsoft.com/office/drawing/2014/main" id="{BC90192D-0BC4-4616-A36C-5C712CA57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660" y="4201326"/>
            <a:ext cx="414960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Vidi izvornu sliku">
            <a:extLst>
              <a:ext uri="{FF2B5EF4-FFF2-40B4-BE49-F238E27FC236}">
                <a16:creationId xmlns:a16="http://schemas.microsoft.com/office/drawing/2014/main" id="{AA1D43BE-45BB-40D4-9AB2-021EDAE43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156" y="4449050"/>
            <a:ext cx="730083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Vidi izvornu sliku">
            <a:extLst>
              <a:ext uri="{FF2B5EF4-FFF2-40B4-BE49-F238E27FC236}">
                <a16:creationId xmlns:a16="http://schemas.microsoft.com/office/drawing/2014/main" id="{06B77F0C-6F61-4216-9FA7-AD796D2B7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226" y="4899080"/>
            <a:ext cx="594360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Vidi izvornu sliku">
            <a:extLst>
              <a:ext uri="{FF2B5EF4-FFF2-40B4-BE49-F238E27FC236}">
                <a16:creationId xmlns:a16="http://schemas.microsoft.com/office/drawing/2014/main" id="{AE7DBD0B-80D1-4ED4-A585-4E4E346063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008" y="5578891"/>
            <a:ext cx="761921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Vidi izvornu sliku">
            <a:extLst>
              <a:ext uri="{FF2B5EF4-FFF2-40B4-BE49-F238E27FC236}">
                <a16:creationId xmlns:a16="http://schemas.microsoft.com/office/drawing/2014/main" id="{E73A82B1-F7B8-4E46-A575-D479C5DF5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410" y="5839889"/>
            <a:ext cx="883773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Vidi izvornu sliku">
            <a:extLst>
              <a:ext uri="{FF2B5EF4-FFF2-40B4-BE49-F238E27FC236}">
                <a16:creationId xmlns:a16="http://schemas.microsoft.com/office/drawing/2014/main" id="{E83ED53E-EA16-4E80-A5D3-94047904D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262" y="6074339"/>
            <a:ext cx="1173521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42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388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build="p"/>
      <p:bldP spid="9" grpId="0" build="p"/>
      <p:bldP spid="10" grpId="0"/>
      <p:bldP spid="30" grpId="0" build="p"/>
      <p:bldP spid="3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3" y="28191"/>
            <a:ext cx="5101212" cy="6801616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9" y="3038336"/>
            <a:ext cx="8330821" cy="36986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0B06AD0-B98A-4E68-8242-FB76227FD5E2}"/>
              </a:ext>
            </a:extLst>
          </p:cNvPr>
          <p:cNvSpPr txBox="1">
            <a:spLocks/>
          </p:cNvSpPr>
          <p:nvPr/>
        </p:nvSpPr>
        <p:spPr>
          <a:xfrm>
            <a:off x="5116555" y="4899080"/>
            <a:ext cx="660273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hr-HR" sz="2000" i="1" dirty="0"/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E7C04500-F4C0-4B42-9BD4-AD80DD4D4AFB}"/>
              </a:ext>
            </a:extLst>
          </p:cNvPr>
          <p:cNvSpPr txBox="1">
            <a:spLocks/>
          </p:cNvSpPr>
          <p:nvPr/>
        </p:nvSpPr>
        <p:spPr>
          <a:xfrm>
            <a:off x="5215471" y="1578013"/>
            <a:ext cx="6804704" cy="2871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Zamisli da se nalaziš u trgovini odjeće i da želiš kupiti neki odjevni predmet!</a:t>
            </a:r>
            <a:br>
              <a:rPr lang="hr-HR" sz="2000" i="1" dirty="0"/>
            </a:br>
            <a:r>
              <a:rPr lang="hr-HR" sz="2000" i="1" dirty="0"/>
              <a:t>Koristeći razgovor iz udžbenika u svoju bilježnicu napiši svoj razgovor s trgovkinjom.</a:t>
            </a:r>
            <a:endParaRPr lang="en-US" sz="2000" b="1" dirty="0"/>
          </a:p>
        </p:txBody>
      </p:sp>
      <p:pic>
        <p:nvPicPr>
          <p:cNvPr id="33" name="Picture 4" descr="Vidi izvornu sliku">
            <a:extLst>
              <a:ext uri="{FF2B5EF4-FFF2-40B4-BE49-F238E27FC236}">
                <a16:creationId xmlns:a16="http://schemas.microsoft.com/office/drawing/2014/main" id="{BC90192D-0BC4-4616-A36C-5C712CA57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660" y="4201326"/>
            <a:ext cx="414960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Vidi izvornu sliku">
            <a:extLst>
              <a:ext uri="{FF2B5EF4-FFF2-40B4-BE49-F238E27FC236}">
                <a16:creationId xmlns:a16="http://schemas.microsoft.com/office/drawing/2014/main" id="{AA1D43BE-45BB-40D4-9AB2-021EDAE43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156" y="4449050"/>
            <a:ext cx="730083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Vidi izvornu sliku">
            <a:extLst>
              <a:ext uri="{FF2B5EF4-FFF2-40B4-BE49-F238E27FC236}">
                <a16:creationId xmlns:a16="http://schemas.microsoft.com/office/drawing/2014/main" id="{06B77F0C-6F61-4216-9FA7-AD796D2B7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226" y="4899080"/>
            <a:ext cx="594360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Vidi izvornu sliku">
            <a:extLst>
              <a:ext uri="{FF2B5EF4-FFF2-40B4-BE49-F238E27FC236}">
                <a16:creationId xmlns:a16="http://schemas.microsoft.com/office/drawing/2014/main" id="{AE7DBD0B-80D1-4ED4-A585-4E4E346063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008" y="5578891"/>
            <a:ext cx="761921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Vidi izvornu sliku">
            <a:extLst>
              <a:ext uri="{FF2B5EF4-FFF2-40B4-BE49-F238E27FC236}">
                <a16:creationId xmlns:a16="http://schemas.microsoft.com/office/drawing/2014/main" id="{E73A82B1-F7B8-4E46-A575-D479C5DF5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410" y="5839889"/>
            <a:ext cx="883773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Vidi izvornu sliku">
            <a:extLst>
              <a:ext uri="{FF2B5EF4-FFF2-40B4-BE49-F238E27FC236}">
                <a16:creationId xmlns:a16="http://schemas.microsoft.com/office/drawing/2014/main" id="{E83ED53E-EA16-4E80-A5D3-94047904D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262" y="6074339"/>
            <a:ext cx="1173521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05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0" y="12089"/>
            <a:ext cx="5106897" cy="683382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38750" y="60485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37.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953F717-9019-4E26-B6C5-91EC59220F39}"/>
              </a:ext>
            </a:extLst>
          </p:cNvPr>
          <p:cNvSpPr txBox="1">
            <a:spLocks/>
          </p:cNvSpPr>
          <p:nvPr/>
        </p:nvSpPr>
        <p:spPr>
          <a:xfrm>
            <a:off x="5238750" y="1427461"/>
            <a:ext cx="682641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Put the dialogue in the correct order.</a:t>
            </a:r>
            <a:br>
              <a:rPr lang="hr-HR" sz="2000" b="1" dirty="0"/>
            </a:br>
            <a:r>
              <a:rPr lang="hr-HR" sz="2000" i="1" dirty="0"/>
              <a:t>Razgovor posloži pravilnim redoslijedom.</a:t>
            </a:r>
            <a:endParaRPr lang="hr-HR" sz="2000" b="1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92879D7B-2075-423C-B078-32F10C6AE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937" y="2240281"/>
            <a:ext cx="7092232" cy="45008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F054609F-9E05-429E-A09F-B9FB4E6D10F1}"/>
              </a:ext>
            </a:extLst>
          </p:cNvPr>
          <p:cNvSpPr txBox="1">
            <a:spLocks/>
          </p:cNvSpPr>
          <p:nvPr/>
        </p:nvSpPr>
        <p:spPr>
          <a:xfrm>
            <a:off x="5309149" y="5975097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BBC87C9B-3A29-4DCA-9CF3-F9C853CAE998}"/>
              </a:ext>
            </a:extLst>
          </p:cNvPr>
          <p:cNvSpPr txBox="1">
            <a:spLocks/>
          </p:cNvSpPr>
          <p:nvPr/>
        </p:nvSpPr>
        <p:spPr>
          <a:xfrm>
            <a:off x="5309149" y="4926026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EA757256-6494-4558-9769-DEDF5CD36F87}"/>
              </a:ext>
            </a:extLst>
          </p:cNvPr>
          <p:cNvSpPr txBox="1">
            <a:spLocks/>
          </p:cNvSpPr>
          <p:nvPr/>
        </p:nvSpPr>
        <p:spPr>
          <a:xfrm>
            <a:off x="5309148" y="3563420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40BAB47E-6278-4F92-AB64-B60A5E85376D}"/>
              </a:ext>
            </a:extLst>
          </p:cNvPr>
          <p:cNvSpPr txBox="1">
            <a:spLocks/>
          </p:cNvSpPr>
          <p:nvPr/>
        </p:nvSpPr>
        <p:spPr>
          <a:xfrm>
            <a:off x="5309140" y="6300070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3E9FAFCB-FD97-4C3F-9485-98E6FFB1E658}"/>
              </a:ext>
            </a:extLst>
          </p:cNvPr>
          <p:cNvSpPr txBox="1">
            <a:spLocks/>
          </p:cNvSpPr>
          <p:nvPr/>
        </p:nvSpPr>
        <p:spPr>
          <a:xfrm>
            <a:off x="5309140" y="3245565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E36D7AFB-277F-49E0-BDD7-3CEED8B7625C}"/>
              </a:ext>
            </a:extLst>
          </p:cNvPr>
          <p:cNvSpPr txBox="1">
            <a:spLocks/>
          </p:cNvSpPr>
          <p:nvPr/>
        </p:nvSpPr>
        <p:spPr>
          <a:xfrm>
            <a:off x="5309140" y="4270327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5E60FE9A-7FF0-4B0F-9808-B2E5AF425412}"/>
              </a:ext>
            </a:extLst>
          </p:cNvPr>
          <p:cNvSpPr txBox="1">
            <a:spLocks/>
          </p:cNvSpPr>
          <p:nvPr/>
        </p:nvSpPr>
        <p:spPr>
          <a:xfrm>
            <a:off x="5309140" y="5282397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58B022C8-26A1-4D3B-B669-B8DE901F58D5}"/>
              </a:ext>
            </a:extLst>
          </p:cNvPr>
          <p:cNvSpPr txBox="1">
            <a:spLocks/>
          </p:cNvSpPr>
          <p:nvPr/>
        </p:nvSpPr>
        <p:spPr>
          <a:xfrm>
            <a:off x="5309140" y="5628747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AF27DA2E-394F-438F-8357-35566730A858}"/>
              </a:ext>
            </a:extLst>
          </p:cNvPr>
          <p:cNvSpPr txBox="1">
            <a:spLocks/>
          </p:cNvSpPr>
          <p:nvPr/>
        </p:nvSpPr>
        <p:spPr>
          <a:xfrm>
            <a:off x="5226197" y="4605989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52993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4" grpId="0"/>
      <p:bldP spid="31" grpId="0" build="p"/>
      <p:bldP spid="32" grpId="0" build="p"/>
      <p:bldP spid="33" grpId="0" build="p"/>
      <p:bldP spid="34" grpId="0" build="p"/>
      <p:bldP spid="35" grpId="0" build="p"/>
      <p:bldP spid="36" grpId="0" build="p"/>
      <p:bldP spid="37" grpId="0" build="p"/>
      <p:bldP spid="38" grpId="0" build="p"/>
      <p:bldP spid="3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C54CA59-2892-4117-956D-E62486E63E33}"/>
              </a:ext>
            </a:extLst>
          </p:cNvPr>
          <p:cNvSpPr txBox="1">
            <a:spLocks/>
          </p:cNvSpPr>
          <p:nvPr/>
        </p:nvSpPr>
        <p:spPr>
          <a:xfrm>
            <a:off x="298819" y="697230"/>
            <a:ext cx="11594361" cy="54635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/>
              <a:t>What is the last book you have read? </a:t>
            </a:r>
            <a:br>
              <a:rPr lang="hr-HR" sz="2000" b="1" dirty="0"/>
            </a:br>
            <a:r>
              <a:rPr lang="hr-HR" sz="2000" i="1" dirty="0"/>
              <a:t>Koja je posljednja knjiga koju si pročitao?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Do you like that book? Why?</a:t>
            </a:r>
            <a:br>
              <a:rPr lang="hr-HR" sz="2000" b="1" dirty="0"/>
            </a:br>
            <a:r>
              <a:rPr lang="hr-HR" sz="2000" i="1" dirty="0"/>
              <a:t>Sviđa li ti se ta knjiga? Zašto?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Do you have a </a:t>
            </a:r>
            <a:r>
              <a:rPr lang="en-US" sz="2000" b="1" dirty="0" err="1"/>
              <a:t>favourite</a:t>
            </a:r>
            <a:r>
              <a:rPr lang="en-US" sz="2000" b="1" dirty="0"/>
              <a:t> story? </a:t>
            </a:r>
            <a:br>
              <a:rPr lang="hr-HR" sz="2000" b="1" dirty="0"/>
            </a:br>
            <a:r>
              <a:rPr lang="hr-HR" sz="2000" i="1" dirty="0"/>
              <a:t>Imaš li omiljenu priču?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is your </a:t>
            </a:r>
            <a:r>
              <a:rPr lang="en-US" sz="2000" b="1" dirty="0" err="1"/>
              <a:t>favourite</a:t>
            </a:r>
            <a:r>
              <a:rPr lang="en-US" sz="2000" b="1" dirty="0"/>
              <a:t> story? </a:t>
            </a:r>
            <a:br>
              <a:rPr lang="hr-HR" sz="2000" b="1" dirty="0"/>
            </a:br>
            <a:r>
              <a:rPr lang="hr-HR" sz="2000" i="1" dirty="0"/>
              <a:t>Koja je tvoja omiljena priča?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What is it about?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O čemu je?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Have you ever heard or read the story "The Emperor's New Clothes"? </a:t>
            </a:r>
            <a:br>
              <a:rPr lang="hr-HR" sz="2000" b="1" dirty="0"/>
            </a:br>
            <a:r>
              <a:rPr lang="hr-HR" sz="2000" i="1" dirty="0"/>
              <a:t>Jesi li ikad čuo ili pročitao priču „Carevo novo ruho”?</a:t>
            </a:r>
            <a:endParaRPr lang="hr-HR" sz="2000" b="1" dirty="0"/>
          </a:p>
          <a:p>
            <a:pPr marL="0" indent="0" algn="ctr">
              <a:buNone/>
            </a:pPr>
            <a:r>
              <a:rPr lang="en-US" sz="2000" b="1" dirty="0"/>
              <a:t>Who told you this story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Tko ti je ispričao tu priču?</a:t>
            </a:r>
            <a:endParaRPr lang="en-US" sz="2000" b="1" dirty="0"/>
          </a:p>
          <a:p>
            <a:pPr marL="0" indent="0" algn="ctr">
              <a:buNone/>
            </a:pPr>
            <a:r>
              <a:rPr lang="en-US" sz="2000" b="1" dirty="0"/>
              <a:t>What is the story about?</a:t>
            </a:r>
            <a:br>
              <a:rPr lang="hr-HR" sz="2000" i="1" dirty="0"/>
            </a:br>
            <a:r>
              <a:rPr lang="hr-HR" sz="2000" i="1" dirty="0"/>
              <a:t>O čemu je priča?</a:t>
            </a:r>
          </a:p>
        </p:txBody>
      </p:sp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15892"/>
            <a:ext cx="5117352" cy="682621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42.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095999" y="826097"/>
            <a:ext cx="581707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Can you guess the meaning of these words?</a:t>
            </a:r>
            <a:br>
              <a:rPr lang="hr-HR" sz="2000" b="1" dirty="0"/>
            </a:br>
            <a:r>
              <a:rPr lang="en-US" sz="2000" b="1" dirty="0"/>
              <a:t>Follow the lines and check.</a:t>
            </a:r>
            <a:br>
              <a:rPr lang="hr-HR" sz="2000" b="1" dirty="0"/>
            </a:br>
            <a:r>
              <a:rPr lang="hr-HR" sz="2000" i="1" dirty="0"/>
              <a:t>Možeš li pogoditi značenje riječi iz 1. zadatka?</a:t>
            </a:r>
            <a:br>
              <a:rPr lang="hr-HR" sz="2000" i="1" dirty="0"/>
            </a:br>
            <a:r>
              <a:rPr lang="hr-HR" sz="2000" i="1" dirty="0"/>
              <a:t>Slijedi crte i saznaj značenje riječi.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57" y="971550"/>
            <a:ext cx="5297981" cy="41330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CBE96B1-FFB0-421E-BDEA-C60B3A829EE0}"/>
              </a:ext>
            </a:extLst>
          </p:cNvPr>
          <p:cNvSpPr txBox="1">
            <a:spLocks/>
          </p:cNvSpPr>
          <p:nvPr/>
        </p:nvSpPr>
        <p:spPr>
          <a:xfrm>
            <a:off x="6095999" y="2220700"/>
            <a:ext cx="1722121" cy="4328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/>
              <a:t>emperor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swindlers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cloth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invisible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proud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tailor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clothes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naked</a:t>
            </a:r>
            <a:endParaRPr lang="hr-HR" sz="2400" b="1" dirty="0"/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D994035D-2AE6-45CE-9BD1-7F37ABDAD17A}"/>
              </a:ext>
            </a:extLst>
          </p:cNvPr>
          <p:cNvSpPr txBox="1">
            <a:spLocks/>
          </p:cNvSpPr>
          <p:nvPr/>
        </p:nvSpPr>
        <p:spPr>
          <a:xfrm>
            <a:off x="7818120" y="2220699"/>
            <a:ext cx="2937510" cy="4328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car</a:t>
            </a:r>
          </a:p>
          <a:p>
            <a:pPr marL="0" indent="0">
              <a:buNone/>
            </a:pPr>
            <a:r>
              <a:rPr lang="hr-HR" sz="2400" i="1" dirty="0"/>
              <a:t>prevaranti</a:t>
            </a:r>
          </a:p>
          <a:p>
            <a:pPr marL="0" indent="0">
              <a:buNone/>
            </a:pPr>
            <a:r>
              <a:rPr lang="hr-HR" sz="2400" i="1" dirty="0"/>
              <a:t>tkanina</a:t>
            </a:r>
          </a:p>
          <a:p>
            <a:pPr marL="0" indent="0">
              <a:buNone/>
            </a:pPr>
            <a:r>
              <a:rPr lang="hr-HR" sz="2400" i="1" dirty="0"/>
              <a:t>nevidljiv</a:t>
            </a:r>
          </a:p>
          <a:p>
            <a:pPr marL="0" indent="0">
              <a:buNone/>
            </a:pPr>
            <a:r>
              <a:rPr lang="hr-HR" sz="2400" i="1" dirty="0"/>
              <a:t>ponosno</a:t>
            </a:r>
          </a:p>
          <a:p>
            <a:pPr marL="0" indent="0">
              <a:buNone/>
            </a:pPr>
            <a:r>
              <a:rPr lang="hr-HR" sz="2400" i="1" dirty="0"/>
              <a:t>krojač</a:t>
            </a:r>
          </a:p>
          <a:p>
            <a:pPr marL="0" indent="0">
              <a:buNone/>
            </a:pPr>
            <a:r>
              <a:rPr lang="hr-HR" sz="2400" i="1" dirty="0"/>
              <a:t>odjeća</a:t>
            </a:r>
          </a:p>
          <a:p>
            <a:pPr marL="0" indent="0">
              <a:buNone/>
            </a:pPr>
            <a:r>
              <a:rPr lang="hr-HR" sz="2400" i="1" dirty="0"/>
              <a:t>gol</a:t>
            </a:r>
          </a:p>
          <a:p>
            <a:pPr marL="0" indent="0">
              <a:buNone/>
            </a:pP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389458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11" grpId="0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15892"/>
            <a:ext cx="5117352" cy="682621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4625" y="-18398"/>
            <a:ext cx="7060102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story. Put the story in the correct</a:t>
            </a:r>
            <a:r>
              <a:rPr lang="hr-HR" sz="2000" b="1" dirty="0"/>
              <a:t> </a:t>
            </a:r>
            <a:r>
              <a:rPr lang="en-US" sz="2000" b="1" dirty="0"/>
              <a:t>order. Pictures can help you.</a:t>
            </a:r>
            <a:r>
              <a:rPr lang="hr-HR" sz="2000" b="1" dirty="0"/>
              <a:t> </a:t>
            </a:r>
            <a:r>
              <a:rPr lang="hr-HR" sz="2000" i="1" dirty="0"/>
              <a:t>Pročitaj priču i posloži odlomke pravilnim redoslijedom. Slike ti mogu pomoći.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27" y="934640"/>
            <a:ext cx="11965213" cy="579822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33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" y="15892"/>
            <a:ext cx="5117352" cy="682621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4625" y="-18398"/>
            <a:ext cx="7060102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! </a:t>
            </a:r>
            <a:r>
              <a:rPr lang="hr-HR" sz="2000" i="1" dirty="0"/>
              <a:t>Poslušaj zvučni zapis i provjeri! </a:t>
            </a:r>
            <a:br>
              <a:rPr lang="hr-HR" sz="2000" i="1" dirty="0"/>
            </a:br>
            <a:r>
              <a:rPr lang="hr-HR" sz="1800" i="1" dirty="0">
                <a:hlinkClick r:id="rId5"/>
              </a:rPr>
              <a:t>https://www.e-sfera.hr/dodatni-digitalni-sadrzaji/e50174e8-8590-46c5-82ac-ef72da6b640d/assets/audio/18_the_emperor_new_clothes_-_prepravljeno.mp3</a:t>
            </a:r>
            <a:endParaRPr lang="hr-HR" sz="18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27" y="934640"/>
            <a:ext cx="11965213" cy="579822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5_20_The_emperors_new_clothes">
            <a:hlinkClick r:id="" action="ppaction://media"/>
            <a:extLst>
              <a:ext uri="{FF2B5EF4-FFF2-40B4-BE49-F238E27FC236}">
                <a16:creationId xmlns:a16="http://schemas.microsoft.com/office/drawing/2014/main" id="{5C33EFAA-C526-4C6C-AF25-AF954D0D48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54673" y="903622"/>
            <a:ext cx="609600" cy="609600"/>
          </a:xfrm>
          <a:prstGeom prst="rect">
            <a:avLst/>
          </a:prstGeom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2BCA44BE-C8D4-4072-8C70-2DA1B5E96B8E}"/>
              </a:ext>
            </a:extLst>
          </p:cNvPr>
          <p:cNvSpPr txBox="1">
            <a:spLocks/>
          </p:cNvSpPr>
          <p:nvPr/>
        </p:nvSpPr>
        <p:spPr>
          <a:xfrm>
            <a:off x="2311464" y="5265896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6B8D1E1-482D-4EFA-8180-B7D57C16B56D}"/>
              </a:ext>
            </a:extLst>
          </p:cNvPr>
          <p:cNvSpPr txBox="1">
            <a:spLocks/>
          </p:cNvSpPr>
          <p:nvPr/>
        </p:nvSpPr>
        <p:spPr>
          <a:xfrm>
            <a:off x="2611669" y="2694687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3955AA4-44B0-4F14-8BF0-FBF50DDD02EC}"/>
              </a:ext>
            </a:extLst>
          </p:cNvPr>
          <p:cNvSpPr txBox="1">
            <a:spLocks/>
          </p:cNvSpPr>
          <p:nvPr/>
        </p:nvSpPr>
        <p:spPr>
          <a:xfrm>
            <a:off x="3572574" y="3978116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78B3753-54CA-43D5-8F41-C06C04F4BD4D}"/>
              </a:ext>
            </a:extLst>
          </p:cNvPr>
          <p:cNvSpPr txBox="1">
            <a:spLocks/>
          </p:cNvSpPr>
          <p:nvPr/>
        </p:nvSpPr>
        <p:spPr>
          <a:xfrm>
            <a:off x="3814854" y="4970590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01B4A40-A76A-4E47-BEB1-503276A26FDC}"/>
              </a:ext>
            </a:extLst>
          </p:cNvPr>
          <p:cNvSpPr txBox="1">
            <a:spLocks/>
          </p:cNvSpPr>
          <p:nvPr/>
        </p:nvSpPr>
        <p:spPr>
          <a:xfrm>
            <a:off x="9372174" y="2722693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00ABB792-0F1F-4A15-A545-37BE562C7A80}"/>
              </a:ext>
            </a:extLst>
          </p:cNvPr>
          <p:cNvSpPr txBox="1">
            <a:spLocks/>
          </p:cNvSpPr>
          <p:nvPr/>
        </p:nvSpPr>
        <p:spPr>
          <a:xfrm>
            <a:off x="10961977" y="4542149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92331E2-E1A9-4613-868C-A632CCC63D69}"/>
              </a:ext>
            </a:extLst>
          </p:cNvPr>
          <p:cNvSpPr txBox="1">
            <a:spLocks/>
          </p:cNvSpPr>
          <p:nvPr/>
        </p:nvSpPr>
        <p:spPr>
          <a:xfrm>
            <a:off x="6401456" y="3093984"/>
            <a:ext cx="869803" cy="38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06821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15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" grpId="0"/>
      <p:bldP spid="9" grpId="0" build="p"/>
      <p:bldP spid="10" grpId="0" build="p"/>
      <p:bldP spid="12" grpId="0" build="p"/>
      <p:bldP spid="13" grpId="0" build="p"/>
      <p:bldP spid="14" grpId="0" build="p"/>
      <p:bldP spid="15" grpId="0" build="p"/>
      <p:bldP spid="1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3" y="15892"/>
            <a:ext cx="5101212" cy="682621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… on </a:t>
            </a:r>
            <a:r>
              <a:rPr lang="hr-HR" sz="2000" b="1" dirty="0" err="1"/>
              <a:t>page</a:t>
            </a:r>
            <a:r>
              <a:rPr lang="hr-HR" sz="2000" b="1" dirty="0"/>
              <a:t> 43...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1812980"/>
            <a:ext cx="581707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Who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author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this</a:t>
            </a:r>
            <a:r>
              <a:rPr lang="hr-HR" sz="2000" b="1" dirty="0"/>
              <a:t> story</a:t>
            </a:r>
            <a:r>
              <a:rPr lang="en-US" sz="2000" b="1" dirty="0"/>
              <a:t>?</a:t>
            </a:r>
            <a:br>
              <a:rPr lang="hr-HR" sz="2000" b="1" dirty="0"/>
            </a:br>
            <a:r>
              <a:rPr lang="hr-HR" sz="2000" i="1" dirty="0"/>
              <a:t>Tko je autor ove priče?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839" y="1280272"/>
            <a:ext cx="3436355" cy="192326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96B95053-035F-4F33-B2B9-9C77DB59E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120" y="2498256"/>
            <a:ext cx="414960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4C3E9D7-78CD-448E-A254-AE611DBD35A9}"/>
              </a:ext>
            </a:extLst>
          </p:cNvPr>
          <p:cNvSpPr txBox="1">
            <a:spLocks/>
          </p:cNvSpPr>
          <p:nvPr/>
        </p:nvSpPr>
        <p:spPr>
          <a:xfrm>
            <a:off x="5273037" y="3604372"/>
            <a:ext cx="581707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do you think about the story?</a:t>
            </a:r>
            <a:br>
              <a:rPr lang="hr-HR" sz="2000" b="1" dirty="0"/>
            </a:br>
            <a:r>
              <a:rPr lang="hr-HR" sz="2000" i="1" dirty="0"/>
              <a:t>Što misliš o priči? Sviđa li ti se?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What do you think about the emperor?</a:t>
            </a:r>
            <a:br>
              <a:rPr lang="hr-HR" sz="2000" b="1" dirty="0"/>
            </a:br>
            <a:r>
              <a:rPr lang="hr-HR" sz="2000" i="1" dirty="0"/>
              <a:t>Što misliš o caru?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0B06AD0-B98A-4E68-8242-FB76227FD5E2}"/>
              </a:ext>
            </a:extLst>
          </p:cNvPr>
          <p:cNvSpPr txBox="1">
            <a:spLocks/>
          </p:cNvSpPr>
          <p:nvPr/>
        </p:nvSpPr>
        <p:spPr>
          <a:xfrm>
            <a:off x="5273037" y="5326380"/>
            <a:ext cx="660273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Ima li u tekstu još nepoznatih riječi, osim riječi iz prvog zadatka? Ako ima potraži njihovo značenje u rječniku na kraju svog udžbenika!</a:t>
            </a:r>
          </a:p>
        </p:txBody>
      </p:sp>
    </p:spTree>
    <p:extLst>
      <p:ext uri="{BB962C8B-B14F-4D97-AF65-F5344CB8AC3E}">
        <p14:creationId xmlns:p14="http://schemas.microsoft.com/office/powerpoint/2010/main" val="256807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9" grpId="0" build="p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3" y="15892"/>
            <a:ext cx="5101212" cy="682621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723999" y="68580"/>
            <a:ext cx="5740614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story and finish the sentences.</a:t>
            </a:r>
            <a:r>
              <a:rPr lang="hr-HR" sz="2000" b="1" dirty="0"/>
              <a:t> </a:t>
            </a:r>
            <a:r>
              <a:rPr lang="hr-HR" sz="2000" i="1" dirty="0"/>
              <a:t>Pročitaj priču još jednom i dovrši rečenice.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6" y="214454"/>
            <a:ext cx="5346210" cy="25630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1885F9DC-1C8E-4DA7-A648-71EECBB70A4F}"/>
              </a:ext>
            </a:extLst>
          </p:cNvPr>
          <p:cNvSpPr txBox="1">
            <a:spLocks/>
          </p:cNvSpPr>
          <p:nvPr/>
        </p:nvSpPr>
        <p:spPr>
          <a:xfrm>
            <a:off x="5723999" y="677650"/>
            <a:ext cx="6368941" cy="6294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1 The emperor loves</a:t>
            </a:r>
            <a:r>
              <a:rPr lang="hr-HR" sz="2400" b="1" dirty="0"/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beautiful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new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clothes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/>
              <a:t>2 Two swindlers say they can make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most </a:t>
            </a:r>
            <a:r>
              <a:rPr lang="hr-HR" sz="2400" b="1" dirty="0" err="1">
                <a:solidFill>
                  <a:srgbClr val="FF0000"/>
                </a:solidFill>
              </a:rPr>
              <a:t>beautiful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cloth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imaginable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/>
              <a:t>3 The material is invisible to anyone who is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stupid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/>
              <a:t>4 The emperor gives the swindlers</a:t>
            </a:r>
            <a:r>
              <a:rPr lang="hr-HR" sz="2400" b="1" dirty="0">
                <a:solidFill>
                  <a:srgbClr val="FF0000"/>
                </a:solidFill>
              </a:rPr>
              <a:t> a </a:t>
            </a:r>
            <a:r>
              <a:rPr lang="hr-HR" sz="2400" b="1" dirty="0" err="1">
                <a:solidFill>
                  <a:srgbClr val="FF0000"/>
                </a:solidFill>
              </a:rPr>
              <a:t>large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sum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of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money</a:t>
            </a:r>
            <a:r>
              <a:rPr lang="hr-HR" sz="2400" b="1" dirty="0">
                <a:solidFill>
                  <a:srgbClr val="FF0000"/>
                </a:solidFill>
              </a:rPr>
              <a:t> to make </a:t>
            </a:r>
            <a:r>
              <a:rPr lang="hr-HR" sz="2400" b="1" dirty="0" err="1">
                <a:solidFill>
                  <a:srgbClr val="FF0000"/>
                </a:solidFill>
              </a:rPr>
              <a:t>him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new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clothes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/>
              <a:t>5 The emperor can’t see any clothes, but he thinks that</a:t>
            </a:r>
            <a:r>
              <a:rPr lang="hr-HR" sz="2400" b="1" dirty="0">
                <a:solidFill>
                  <a:srgbClr val="FF0000"/>
                </a:solidFill>
              </a:rPr>
              <a:t> no one </a:t>
            </a:r>
            <a:r>
              <a:rPr lang="hr-HR" sz="2400" b="1" dirty="0" err="1">
                <a:solidFill>
                  <a:srgbClr val="FF0000"/>
                </a:solidFill>
              </a:rPr>
              <a:t>else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knows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that</a:t>
            </a:r>
            <a:r>
              <a:rPr lang="hr-HR" sz="2400" b="1" dirty="0">
                <a:solidFill>
                  <a:srgbClr val="FF0000"/>
                </a:solidFill>
              </a:rPr>
              <a:t> he </a:t>
            </a:r>
            <a:r>
              <a:rPr lang="hr-HR" sz="2400" b="1" dirty="0" err="1">
                <a:solidFill>
                  <a:srgbClr val="FF0000"/>
                </a:solidFill>
              </a:rPr>
              <a:t>can’t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see</a:t>
            </a:r>
            <a:r>
              <a:rPr lang="hr-HR" sz="2400" b="1" dirty="0">
                <a:solidFill>
                  <a:srgbClr val="FF0000"/>
                </a:solidFill>
              </a:rPr>
              <a:t> a </a:t>
            </a:r>
            <a:r>
              <a:rPr lang="hr-HR" sz="2400" b="1" dirty="0" err="1">
                <a:solidFill>
                  <a:srgbClr val="FF0000"/>
                </a:solidFill>
              </a:rPr>
              <a:t>thing</a:t>
            </a:r>
            <a:r>
              <a:rPr lang="hr-HR" sz="2400" b="1" dirty="0">
                <a:solidFill>
                  <a:srgbClr val="FF0000"/>
                </a:solidFill>
              </a:rPr>
              <a:t>. </a:t>
            </a: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/>
              <a:t>6 On the day of the procession all the people wait to see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emperor’s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new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clothes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/>
              <a:t>7 Only one child says: </a:t>
            </a:r>
            <a:r>
              <a:rPr lang="hr-HR" sz="2400" b="1" dirty="0">
                <a:solidFill>
                  <a:srgbClr val="FF0000"/>
                </a:solidFill>
              </a:rPr>
              <a:t>„But he </a:t>
            </a:r>
            <a:r>
              <a:rPr lang="hr-HR" sz="2400" b="1" dirty="0" err="1">
                <a:solidFill>
                  <a:srgbClr val="FF0000"/>
                </a:solidFill>
              </a:rPr>
              <a:t>doesn’t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have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anything</a:t>
            </a:r>
            <a:r>
              <a:rPr lang="hr-HR" sz="2400" b="1" dirty="0">
                <a:solidFill>
                  <a:srgbClr val="FF0000"/>
                </a:solidFill>
              </a:rPr>
              <a:t> on!”</a:t>
            </a: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/>
              <a:t>8 But the emperor walks proudly wearing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clothes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that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aren’t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there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1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3" y="15892"/>
            <a:ext cx="5101212" cy="682621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325306" y="947331"/>
            <a:ext cx="6644706" cy="3018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is the moral of the story?</a:t>
            </a:r>
            <a:r>
              <a:rPr lang="hr-HR" sz="2000" b="1" dirty="0"/>
              <a:t> </a:t>
            </a:r>
            <a:r>
              <a:rPr lang="en-US" sz="2000" b="1" dirty="0"/>
              <a:t>Choose and explain why.</a:t>
            </a:r>
            <a:r>
              <a:rPr lang="hr-HR" sz="2000" i="1" dirty="0"/>
              <a:t> </a:t>
            </a:r>
            <a:br>
              <a:rPr lang="hr-HR" sz="2000" i="1" dirty="0"/>
            </a:br>
            <a:r>
              <a:rPr lang="hr-HR" sz="2000" i="1" dirty="0"/>
              <a:t>Koja je pouka ove priče?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843" y="1814543"/>
            <a:ext cx="3868868" cy="303655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1F31B26E-CF41-4508-997B-82D947ADC497}"/>
              </a:ext>
            </a:extLst>
          </p:cNvPr>
          <p:cNvSpPr txBox="1">
            <a:spLocks/>
          </p:cNvSpPr>
          <p:nvPr/>
        </p:nvSpPr>
        <p:spPr>
          <a:xfrm>
            <a:off x="5265353" y="5270586"/>
            <a:ext cx="6764612" cy="1761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Riječi koje si naučio čitanjem ove priče možeš uvježbati na sljedećoj poveznici: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https://wordwall.net/resource/278876/engleski-jezik/emperors-new-clothes-translate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4131FBA-30BE-4149-8BB6-958BFBA7D95E}"/>
              </a:ext>
            </a:extLst>
          </p:cNvPr>
          <p:cNvSpPr txBox="1">
            <a:spLocks/>
          </p:cNvSpPr>
          <p:nvPr/>
        </p:nvSpPr>
        <p:spPr>
          <a:xfrm>
            <a:off x="5325306" y="95362"/>
            <a:ext cx="6644706" cy="3018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 svoju bilježnicu pokušaj zapisati kratak sažeta ove </a:t>
            </a:r>
            <a:r>
              <a:rPr lang="hr-HR" sz="2000" i="1" dirty="0" err="1"/>
              <a:t>rpiče</a:t>
            </a:r>
            <a:r>
              <a:rPr lang="hr-HR" sz="20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986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0" y="7471"/>
            <a:ext cx="5106897" cy="6843057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36.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953F717-9019-4E26-B6C5-91EC59220F39}"/>
              </a:ext>
            </a:extLst>
          </p:cNvPr>
          <p:cNvSpPr txBox="1">
            <a:spLocks/>
          </p:cNvSpPr>
          <p:nvPr/>
        </p:nvSpPr>
        <p:spPr>
          <a:xfrm>
            <a:off x="5273037" y="400049"/>
            <a:ext cx="673989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Copy the story, but turn the Croatian words into English.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Riječi na hrvatskom zamijeni engleskim i potom prepiši tekst.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92879D7B-2075-423C-B078-32F10C6AE2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69" y="1120140"/>
            <a:ext cx="11637462" cy="55535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4EFC6F2-3E93-4ACC-AD81-1F5FD97BFD65}"/>
              </a:ext>
            </a:extLst>
          </p:cNvPr>
          <p:cNvSpPr txBox="1">
            <a:spLocks/>
          </p:cNvSpPr>
          <p:nvPr/>
        </p:nvSpPr>
        <p:spPr>
          <a:xfrm>
            <a:off x="1209149" y="5467752"/>
            <a:ext cx="8894971" cy="155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The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emperor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loves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beautiful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new</a:t>
            </a:r>
            <a:r>
              <a:rPr lang="hr-HR" sz="2400" b="1" dirty="0">
                <a:solidFill>
                  <a:srgbClr val="FF0000"/>
                </a:solidFill>
              </a:rPr>
              <a:t> </a:t>
            </a:r>
            <a:r>
              <a:rPr lang="hr-HR" sz="2400" b="1" dirty="0" err="1">
                <a:solidFill>
                  <a:srgbClr val="FF0000"/>
                </a:solidFill>
              </a:rPr>
              <a:t>clothes</a:t>
            </a:r>
            <a:r>
              <a:rPr lang="hr-HR" sz="2400" b="1" dirty="0">
                <a:solidFill>
                  <a:srgbClr val="FF0000"/>
                </a:solidFill>
              </a:rPr>
              <a:t>.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84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4" grpId="0"/>
      <p:bldP spid="11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3443</TotalTime>
  <Words>642</Words>
  <Application>Microsoft Office PowerPoint</Application>
  <PresentationFormat>Široki zaslon</PresentationFormat>
  <Paragraphs>124</Paragraphs>
  <Slides>18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Ink Free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342</cp:revision>
  <dcterms:created xsi:type="dcterms:W3CDTF">2017-01-15T10:30:28Z</dcterms:created>
  <dcterms:modified xsi:type="dcterms:W3CDTF">2020-11-14T10:56:31Z</dcterms:modified>
</cp:coreProperties>
</file>